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412" r:id="rId3"/>
    <p:sldId id="464" r:id="rId4"/>
    <p:sldId id="413" r:id="rId5"/>
    <p:sldId id="415" r:id="rId6"/>
    <p:sldId id="416" r:id="rId7"/>
    <p:sldId id="465" r:id="rId8"/>
    <p:sldId id="411" r:id="rId9"/>
    <p:sldId id="417" r:id="rId10"/>
    <p:sldId id="418" r:id="rId11"/>
    <p:sldId id="419" r:id="rId12"/>
    <p:sldId id="466" r:id="rId13"/>
    <p:sldId id="321" r:id="rId14"/>
    <p:sldId id="443" r:id="rId15"/>
    <p:sldId id="433" r:id="rId16"/>
    <p:sldId id="435" r:id="rId17"/>
    <p:sldId id="437" r:id="rId18"/>
    <p:sldId id="439" r:id="rId19"/>
    <p:sldId id="441" r:id="rId20"/>
    <p:sldId id="444" r:id="rId21"/>
    <p:sldId id="446" r:id="rId22"/>
    <p:sldId id="448" r:id="rId23"/>
    <p:sldId id="450" r:id="rId24"/>
    <p:sldId id="452" r:id="rId25"/>
    <p:sldId id="454" r:id="rId26"/>
    <p:sldId id="456" r:id="rId27"/>
    <p:sldId id="458" r:id="rId28"/>
    <p:sldId id="460" r:id="rId29"/>
    <p:sldId id="462" r:id="rId30"/>
    <p:sldId id="467" r:id="rId3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897" autoAdjust="0"/>
    <p:restoredTop sz="94660"/>
  </p:normalViewPr>
  <p:slideViewPr>
    <p:cSldViewPr snapToGrid="0">
      <p:cViewPr varScale="1">
        <p:scale>
          <a:sx n="130" d="100"/>
          <a:sy n="130" d="100"/>
        </p:scale>
        <p:origin x="2980" y="9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F07F69-CA02-A042-D981-F2ED845DFF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F976158-668D-B57F-AEA2-C2C753DE08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8B6F885-C9D8-9F48-1619-904408044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944210F-53ED-AB9E-7F74-DC381D5AF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FCCC16-3A19-1E7F-F1EC-CFCE1FDE4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2653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96D88C-B510-2811-CCBC-4395859DF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84D60FB-ED5E-6D1F-0B10-C55DD7027A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6763DE6-403B-D07D-F982-F0E85DFDE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4F5C53E-DC0F-F221-8329-B2C470EB6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2A6E61A-BEAC-E1D2-8B3B-AB2A8F7C9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63090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60FD91-3296-B316-E7BB-2F6FAF218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3F179D3-7D9A-0848-EA88-E06CDB3695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E46930C-63B7-350F-ACFA-A898BCCEC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D27A6E1-DFC6-2E0D-13DA-3D873FE04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F6472CB-BA4A-32BF-D9A7-01C259764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108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DB3B58-BE0F-D09B-AF70-EC54A0D24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6E8FC47-6A1B-A980-4F3C-2CD21B816E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D59DDDC-38C7-2E33-71DA-47FDD658D7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6242F25-D563-DF78-A0C7-6C2779A53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A46E839-EBC4-8201-5DC5-18337C569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A1B99BB-D45C-C4E3-0D1D-51871577D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2312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BA7D44-8691-2484-BED2-7DC4E96F5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4FB864D-2704-D248-79E4-4355F227C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5DF2614-BB22-FCFC-8507-8E766A0EB2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ACDC60D-C69E-A84D-5160-46AB17B9E8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C8523D9-6DB4-B44F-D060-A227B3093F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63CF7FF0-D144-D47C-7829-8568D19FC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A79EA05-5205-DF10-C2A0-AE0BC6286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B42D33AB-7684-3670-2D68-95744D81D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54343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29FB75-B869-C0AC-5F31-0B53FD80D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A819E9B-E26B-0BA0-E843-775516D82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80DF114-FCEC-3E20-AFD1-56676C1AF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6FE7AE4-B71F-2E41-1C4A-B1027E4FC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3694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43BBCFD8-CBA3-ED98-C54F-2520468CE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F7A783C-60EF-50D7-9EA2-07DE8424C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1829EEF-F77F-26C5-B9BC-29866C9FC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1440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C70241-8C46-CF16-C9A4-D3ECB01C2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C80B956-C842-A9E4-509F-193F568E08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C12976A-C03F-6143-C7AA-7B2B996A3B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04CAF86-FDE7-1AD8-4FBA-E2306CC1F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F38A08B-5F2E-1B02-E856-7B65D0CC0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C51DDFF-EDB5-2E26-E27C-D1C2B06BA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3038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294316-E507-8CD9-36D5-DC4D1DE97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E75BFE44-A952-FE9C-61DD-DD1B113B44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DA3F90D-59EE-25B4-4F8F-CD8B1AAD4B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52D6165-1F1C-DD37-04B5-30023E8FB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7DC5AC3-C415-EDA2-5416-13AABA57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61E092B-CCA5-EEFF-EDB5-E23A6FF6F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9089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8852E8-A84E-0746-B747-BB42DE03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0785376-7CF9-F590-65BE-A51A41E3D5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F95100E-D2EC-7489-B493-6326A9526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15423F5-70DE-2A71-6D5B-E6FE655DC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FFBB21A-BB12-D8C2-3590-002DC235A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54483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26B0F1A8-229E-7464-6960-808A89A88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72E64E3-2BC3-545B-EA9E-D5079918F8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3263965-CE48-B017-7E6D-CC639C45C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B99D337-2985-20D0-2833-1D6E0054B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F7B322D-3AFB-30D5-3A7F-9CE711A66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849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95C1C00-166D-5D5F-C26E-982F04F57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7C36D88-F1AB-0C94-D7BE-F4AE3F20B0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F0EE093-73E7-AD03-798B-6D044C6BED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EA2C-6740-4A60-94BA-1D7AC7AC56D9}" type="datetimeFigureOut">
              <a:rPr lang="de-DE" smtClean="0"/>
              <a:t>30.07.2025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4EF10DD-99B4-4A29-9C3F-B5A96E8AB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E16CDC-97CC-1EE5-A6D3-ED2258CEE9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F78A2-2D0C-4FE9-900C-CE1BBC5374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9010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E65208A-C1C1-764B-7354-2EFCF6504D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6212" y="1139826"/>
            <a:ext cx="9144000" cy="2387600"/>
          </a:xfrm>
        </p:spPr>
        <p:txBody>
          <a:bodyPr>
            <a:normAutofit/>
          </a:bodyPr>
          <a:lstStyle/>
          <a:p>
            <a:r>
              <a:rPr lang="de-DE" sz="4800" b="1" dirty="0"/>
              <a:t>Biotopverbundplanung</a:t>
            </a:r>
            <a:br>
              <a:rPr lang="de-DE" sz="4800" b="1" dirty="0"/>
            </a:br>
            <a:r>
              <a:rPr lang="de-DE" sz="4800" b="1" dirty="0"/>
              <a:t>Schrozberg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752D0DB-A11E-9EC1-788F-4BDB1EA5D5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6074" y="3914653"/>
            <a:ext cx="9144000" cy="1655762"/>
          </a:xfrm>
        </p:spPr>
        <p:txBody>
          <a:bodyPr/>
          <a:lstStyle/>
          <a:p>
            <a:r>
              <a:rPr lang="de-DE" b="1" dirty="0">
                <a:latin typeface="+mj-lt"/>
              </a:rPr>
              <a:t>Gemeinderatssitzung </a:t>
            </a:r>
          </a:p>
          <a:p>
            <a:r>
              <a:rPr lang="de-DE" b="1" dirty="0">
                <a:latin typeface="+mj-lt"/>
              </a:rPr>
              <a:t>28.07.2025</a:t>
            </a:r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CAF3E796-CA50-EA16-841E-011260E99B6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590550"/>
            <a:ext cx="10267950" cy="30163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CD95870-471A-A827-D0EC-5FA549A5A2DE}"/>
              </a:ext>
            </a:extLst>
          </p:cNvPr>
          <p:cNvSpPr txBox="1"/>
          <p:nvPr/>
        </p:nvSpPr>
        <p:spPr>
          <a:xfrm>
            <a:off x="4307025" y="5218978"/>
            <a:ext cx="35779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b="1" dirty="0"/>
              <a:t>Dipl. Geoökologe Martin Hofmann</a:t>
            </a:r>
          </a:p>
          <a:p>
            <a:pPr algn="ctr"/>
            <a:r>
              <a:rPr lang="de-DE" sz="1400" b="1" dirty="0"/>
              <a:t>Dipl. Landschaftsplanerin Katharina Jüttner</a:t>
            </a:r>
          </a:p>
          <a:p>
            <a:pPr algn="ctr"/>
            <a:r>
              <a:rPr lang="de-DE" sz="1400" b="1" dirty="0"/>
              <a:t>Dipl. Forstwirt Hansjörg Winter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B40B05-341B-8A4D-4F5E-47B810808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80212" y="318551"/>
            <a:ext cx="1182923" cy="80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2474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706E21-461B-DCAA-8399-E80B26F74C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2">
            <a:extLst>
              <a:ext uri="{FF2B5EF4-FFF2-40B4-BE49-F238E27FC236}">
                <a16:creationId xmlns:a16="http://schemas.microsoft.com/office/drawing/2014/main" id="{F056CAA7-4E60-FCED-A9C8-5A68CD5A1E4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590550"/>
            <a:ext cx="10267950" cy="30163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647671-DF12-6FEE-41E9-704886A2C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02722" y="340025"/>
            <a:ext cx="1193977" cy="811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>
            <a:extLst>
              <a:ext uri="{FF2B5EF4-FFF2-40B4-BE49-F238E27FC236}">
                <a16:creationId xmlns:a16="http://schemas.microsoft.com/office/drawing/2014/main" id="{3AF1F37E-2222-3AF1-B0C6-F733AE2B8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8632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 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1C581F31-1429-7C66-43C5-DCD830832E83}"/>
              </a:ext>
            </a:extLst>
          </p:cNvPr>
          <p:cNvSpPr txBox="1"/>
          <p:nvPr/>
        </p:nvSpPr>
        <p:spPr>
          <a:xfrm>
            <a:off x="655922" y="1394128"/>
            <a:ext cx="1013367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/>
              <a:t>Biotopverbundplanung Schrozberg 2023-2025</a:t>
            </a:r>
          </a:p>
          <a:p>
            <a:endParaRPr lang="de-DE" sz="2000" b="1" dirty="0"/>
          </a:p>
          <a:p>
            <a:r>
              <a:rPr lang="de-DE" sz="2000" b="1" dirty="0"/>
              <a:t>Ziele der Biotopverbundplanung sind</a:t>
            </a:r>
          </a:p>
          <a:p>
            <a:endParaRPr lang="de-DE" sz="2000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/>
              <a:t>Lebensräume von Tieren und Pflanzen miteinander zu verbinden, so dass diese wandern und sich genetisch austauschen können und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/>
              <a:t>landesweit den Rückgang von Arten aufzuhalten.</a:t>
            </a:r>
          </a:p>
          <a:p>
            <a:pPr>
              <a:spcAft>
                <a:spcPts val="1200"/>
              </a:spcAft>
            </a:pPr>
            <a:r>
              <a:rPr lang="de-DE" sz="2000" dirty="0"/>
              <a:t>Die Biotopverbundplanung ist in § 20 BNatSchG und § 22 NatSchG BW gesetzlich verankert.</a:t>
            </a:r>
          </a:p>
          <a:p>
            <a:pPr>
              <a:spcAft>
                <a:spcPts val="1200"/>
              </a:spcAft>
            </a:pPr>
            <a:r>
              <a:rPr lang="de-DE" sz="2000" dirty="0"/>
              <a:t>Bis 2030 sollen mindestens 15 Prozent der Offenlandfläche in Baden-Württemberg als funktionale Biotopverbundfläche entwickelt werden.</a:t>
            </a:r>
          </a:p>
        </p:txBody>
      </p:sp>
    </p:spTree>
    <p:extLst>
      <p:ext uri="{BB962C8B-B14F-4D97-AF65-F5344CB8AC3E}">
        <p14:creationId xmlns:p14="http://schemas.microsoft.com/office/powerpoint/2010/main" val="108948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325A54-2DB7-CA7C-1BBD-4467C506A1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2">
            <a:extLst>
              <a:ext uri="{FF2B5EF4-FFF2-40B4-BE49-F238E27FC236}">
                <a16:creationId xmlns:a16="http://schemas.microsoft.com/office/drawing/2014/main" id="{D55869AD-280C-043B-9D25-ADE1B180010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590550"/>
            <a:ext cx="10267950" cy="30163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613507-2787-CE76-7364-E46D29ABA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02722" y="340025"/>
            <a:ext cx="1193977" cy="811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38D1A740-A3C5-C2E7-F156-54E8D44C4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819" y="920621"/>
            <a:ext cx="9627555" cy="5863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b="1" u="sng" dirty="0"/>
              <a:t>Bisherige Arbeiten und Termine:</a:t>
            </a:r>
          </a:p>
          <a:p>
            <a:pPr>
              <a:spcAft>
                <a:spcPts val="600"/>
              </a:spcAft>
            </a:pPr>
            <a:r>
              <a:rPr lang="de-DE" altLang="de-DE" sz="2000" dirty="0"/>
              <a:t>Auftaktveranstaltung mit der Stadt Schrozberg (November 2023)</a:t>
            </a:r>
          </a:p>
          <a:p>
            <a:pPr marL="342900" indent="-342900">
              <a:spcAft>
                <a:spcPts val="600"/>
              </a:spcAft>
              <a:buFontTx/>
              <a:buChar char="-"/>
            </a:pPr>
            <a:r>
              <a:rPr lang="de-DE" altLang="de-DE" sz="2000" dirty="0"/>
              <a:t>Zusammenstellung der Datengrundlagen</a:t>
            </a:r>
          </a:p>
          <a:p>
            <a:pPr>
              <a:spcAft>
                <a:spcPts val="600"/>
              </a:spcAft>
            </a:pPr>
            <a:r>
              <a:rPr lang="de-DE" altLang="de-DE" sz="2000" dirty="0"/>
              <a:t>Vorstellung der Biotopverbundplanung im Gemeinderat (Februar 2024)</a:t>
            </a:r>
          </a:p>
          <a:p>
            <a:pPr marL="342900" indent="-342900">
              <a:spcAft>
                <a:spcPts val="600"/>
              </a:spcAft>
              <a:buFontTx/>
              <a:buChar char="-"/>
            </a:pPr>
            <a:r>
              <a:rPr lang="de-DE" altLang="de-DE" sz="2000" dirty="0"/>
              <a:t>Übersichtsbegehungen</a:t>
            </a:r>
          </a:p>
          <a:p>
            <a:pPr>
              <a:spcAft>
                <a:spcPts val="600"/>
              </a:spcAft>
            </a:pPr>
            <a:r>
              <a:rPr lang="de-DE" altLang="de-DE" sz="2000" dirty="0" err="1"/>
              <a:t>Scopingtermin</a:t>
            </a:r>
            <a:r>
              <a:rPr lang="de-DE" altLang="de-DE" sz="2000" dirty="0"/>
              <a:t> mit der Stadt Schrozberg (April 2024)</a:t>
            </a:r>
          </a:p>
          <a:p>
            <a:pPr>
              <a:spcAft>
                <a:spcPts val="600"/>
              </a:spcAft>
            </a:pPr>
            <a:r>
              <a:rPr lang="de-DE" altLang="de-DE" sz="2000" dirty="0"/>
              <a:t>Öffentlichkeitsveranstaltung (April 2024)</a:t>
            </a:r>
          </a:p>
          <a:p>
            <a:pPr marL="342900" indent="-342900">
              <a:spcAft>
                <a:spcPts val="600"/>
              </a:spcAft>
              <a:buFontTx/>
              <a:buChar char="-"/>
            </a:pPr>
            <a:r>
              <a:rPr lang="de-DE" altLang="de-DE" sz="2000" b="1" dirty="0"/>
              <a:t>Erfassung der bestehenden und neuen Kernflächen</a:t>
            </a:r>
          </a:p>
          <a:p>
            <a:pPr marL="342900" indent="-342900">
              <a:spcAft>
                <a:spcPts val="600"/>
              </a:spcAft>
              <a:buFontTx/>
              <a:buChar char="-"/>
            </a:pPr>
            <a:r>
              <a:rPr lang="de-DE" altLang="de-DE" sz="2000" b="1" dirty="0"/>
              <a:t>Erfassung potentieller Maßnahmenflächen, Ausarbeitung von Steckbriefen</a:t>
            </a:r>
          </a:p>
          <a:p>
            <a:pPr marL="342900" indent="-342900">
              <a:spcAft>
                <a:spcPts val="600"/>
              </a:spcAft>
              <a:buFontTx/>
              <a:buChar char="-"/>
            </a:pPr>
            <a:r>
              <a:rPr lang="de-DE" altLang="de-DE" sz="2000" dirty="0"/>
              <a:t>Abstimmungen mit verschiedenen Behörden</a:t>
            </a:r>
          </a:p>
          <a:p>
            <a:pPr>
              <a:spcAft>
                <a:spcPts val="600"/>
              </a:spcAft>
            </a:pPr>
            <a:r>
              <a:rPr lang="de-DE" altLang="de-DE" sz="2000" dirty="0"/>
              <a:t>Vorstellung der Zwischenergebnisse in der Stadt Schrozberg (Dezember 2024)</a:t>
            </a:r>
          </a:p>
          <a:p>
            <a:pPr marL="342900" indent="-342900">
              <a:spcAft>
                <a:spcPts val="600"/>
              </a:spcAft>
              <a:buFontTx/>
              <a:buChar char="-"/>
            </a:pPr>
            <a:r>
              <a:rPr lang="de-DE" altLang="de-DE" sz="2000" b="1" dirty="0"/>
              <a:t>Ausarbeitung priorisierter Maßnahmen</a:t>
            </a:r>
          </a:p>
          <a:p>
            <a:pPr>
              <a:spcAft>
                <a:spcPts val="600"/>
              </a:spcAft>
            </a:pPr>
            <a:r>
              <a:rPr lang="de-DE" altLang="de-DE" sz="2000" dirty="0"/>
              <a:t>Behördenbeteiligung (Mai 2025)</a:t>
            </a:r>
          </a:p>
          <a:p>
            <a:pPr>
              <a:spcAft>
                <a:spcPts val="600"/>
              </a:spcAft>
            </a:pPr>
            <a:r>
              <a:rPr lang="de-DE" altLang="de-DE" sz="2000" dirty="0"/>
              <a:t>Informationsveranstaltung zur Förderung von Feld- und Rastvögeln (Juni 2025)</a:t>
            </a:r>
          </a:p>
          <a:p>
            <a:pPr>
              <a:spcAft>
                <a:spcPts val="600"/>
              </a:spcAft>
            </a:pPr>
            <a:endParaRPr lang="de-DE" altLang="de-DE" sz="2000" dirty="0"/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052CE9F1-AE72-1A91-89DC-0D558A1B7A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8632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 </a:t>
            </a:r>
          </a:p>
        </p:txBody>
      </p:sp>
    </p:spTree>
    <p:extLst>
      <p:ext uri="{BB962C8B-B14F-4D97-AF65-F5344CB8AC3E}">
        <p14:creationId xmlns:p14="http://schemas.microsoft.com/office/powerpoint/2010/main" val="2246812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C8188F-0D83-998B-718C-3D2ACC73E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2">
            <a:extLst>
              <a:ext uri="{FF2B5EF4-FFF2-40B4-BE49-F238E27FC236}">
                <a16:creationId xmlns:a16="http://schemas.microsoft.com/office/drawing/2014/main" id="{D76C7991-D8ED-BF0D-8D0D-AE1384D2463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590550"/>
            <a:ext cx="10267950" cy="30163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201E57-A9AD-7FA9-B884-F0E53C9D0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87989" y="349451"/>
            <a:ext cx="1195855" cy="812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>
            <a:extLst>
              <a:ext uri="{FF2B5EF4-FFF2-40B4-BE49-F238E27FC236}">
                <a16:creationId xmlns:a16="http://schemas.microsoft.com/office/drawing/2014/main" id="{D0FF1DFB-F19B-435F-0434-93E8AA23FA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195" y="1470441"/>
            <a:ext cx="10235721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b="1" u="sng" dirty="0"/>
              <a:t>Bisherige Ergebnisse</a:t>
            </a:r>
          </a:p>
          <a:p>
            <a:pPr>
              <a:spcAft>
                <a:spcPts val="1200"/>
              </a:spcAft>
            </a:pPr>
            <a:endParaRPr lang="de-DE" altLang="de-DE" sz="2000" b="1" u="sng" dirty="0"/>
          </a:p>
          <a:p>
            <a:pPr marL="457200" indent="-457200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de-DE" altLang="de-DE" sz="2000" dirty="0"/>
              <a:t>Überprüfung von:</a:t>
            </a:r>
          </a:p>
          <a:p>
            <a:pPr marL="800100" indent="-338138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altLang="de-DE" sz="2000" dirty="0"/>
              <a:t>154 Kernflächen feuchter Standorte (Nasswiesen, Bachläufe, Röhrichte, Riede)</a:t>
            </a:r>
          </a:p>
          <a:p>
            <a:pPr marL="800100" indent="-338138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altLang="de-DE" sz="2000" dirty="0"/>
              <a:t>263 Kernflächen mittlerer Standorte (FFH-Mähwiesen und Streuobstbestände)</a:t>
            </a:r>
          </a:p>
          <a:p>
            <a:pPr marL="800100" indent="-338138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altLang="de-DE" sz="2000" dirty="0"/>
              <a:t>285 Standorte trockener Standorte (Magerrasen, trockenwarme Säume)</a:t>
            </a:r>
          </a:p>
          <a:p>
            <a:pPr marL="800100" indent="-338138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de-DE" altLang="de-DE" sz="2000" b="1" u="sng" dirty="0"/>
          </a:p>
          <a:p>
            <a:pPr marL="457200" indent="-457200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de-DE" altLang="de-DE" sz="2000" dirty="0"/>
              <a:t>Ausarbeitung von 118 Maßnahmenvorschlägen</a:t>
            </a:r>
          </a:p>
          <a:p>
            <a:pPr marL="457200" indent="-457200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de-DE" altLang="de-DE" sz="2000" dirty="0"/>
              <a:t>Erstellung von 16 Maßnahmensteckbriefen zu prioritären Maßnahmen</a:t>
            </a:r>
          </a:p>
        </p:txBody>
      </p:sp>
      <p:sp>
        <p:nvSpPr>
          <p:cNvPr id="3" name="Text Box 4">
            <a:extLst>
              <a:ext uri="{FF2B5EF4-FFF2-40B4-BE49-F238E27FC236}">
                <a16:creationId xmlns:a16="http://schemas.microsoft.com/office/drawing/2014/main" id="{258C4254-D6F7-5CBA-A909-CCDC7CBA3F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</p:spTree>
    <p:extLst>
      <p:ext uri="{BB962C8B-B14F-4D97-AF65-F5344CB8AC3E}">
        <p14:creationId xmlns:p14="http://schemas.microsoft.com/office/powerpoint/2010/main" val="142659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1BDA68-EE7F-0E2A-FA05-5E4C45A49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2">
            <a:extLst>
              <a:ext uri="{FF2B5EF4-FFF2-40B4-BE49-F238E27FC236}">
                <a16:creationId xmlns:a16="http://schemas.microsoft.com/office/drawing/2014/main" id="{08E0926B-BDC1-75F5-5F91-F996B4B954E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590550"/>
            <a:ext cx="10267950" cy="30163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BBB927-5FD7-87DF-837F-D09DCFB7F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11789" y="318551"/>
            <a:ext cx="1227311" cy="833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>
            <a:extLst>
              <a:ext uri="{FF2B5EF4-FFF2-40B4-BE49-F238E27FC236}">
                <a16:creationId xmlns:a16="http://schemas.microsoft.com/office/drawing/2014/main" id="{3F6D11B4-1B83-9EE4-FC01-D19AE16E6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618" y="883721"/>
            <a:ext cx="10235721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b="1" u="sng" dirty="0"/>
              <a:t>Verteilung der Kernflächen in Schrozberg</a:t>
            </a:r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8449C575-F637-FF5F-CBB5-7223823230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30977FD2-B872-B113-D64F-EE96D4F8453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9963" y="1279524"/>
            <a:ext cx="9840861" cy="547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577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EBB984-1E54-34E9-9590-67A2A67EF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C7E4FEC6-A5BA-C1DE-92DA-417D7F001E36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719BAE17-D3C7-2672-F5FF-65C7F095DB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9D3B63FE-E553-14B6-36F1-03F1292FB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>
            <a:extLst>
              <a:ext uri="{FF2B5EF4-FFF2-40B4-BE49-F238E27FC236}">
                <a16:creationId xmlns:a16="http://schemas.microsoft.com/office/drawing/2014/main" id="{DBAB054E-33AD-1956-6856-FA3BF19C2E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618" y="883721"/>
            <a:ext cx="10235721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b="1" u="sng" dirty="0"/>
              <a:t>Maßnahmen </a:t>
            </a:r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C0FE250C-4E5E-3274-F980-A84745EB1EB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34" t="9328" r="2305" b="14553"/>
          <a:stretch>
            <a:fillRect/>
          </a:stretch>
        </p:blipFill>
        <p:spPr>
          <a:xfrm>
            <a:off x="636493" y="1355624"/>
            <a:ext cx="9170445" cy="522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170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1523AC-9EE6-3585-A930-AA07B2D5F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9F2E8C86-D287-63F7-0E5A-6772EF2199F1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84B43AC6-75C0-C527-46DB-7A6978C8DB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B5CC5435-5A07-E0C4-C66B-B16B8DEE0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>
            <a:extLst>
              <a:ext uri="{FF2B5EF4-FFF2-40B4-BE49-F238E27FC236}">
                <a16:creationId xmlns:a16="http://schemas.microsoft.com/office/drawing/2014/main" id="{F75FE333-0183-4A0E-6060-B8393DBDB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618" y="883721"/>
            <a:ext cx="10235721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b="1" u="sng" dirty="0"/>
              <a:t>Maßnahmen inklusive Feld- und Rastvogelkorridore</a:t>
            </a:r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A29CF838-0290-D45E-D83E-DBEDCFE9C7B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42" t="9884" r="2305" b="14552"/>
          <a:stretch>
            <a:fillRect/>
          </a:stretch>
        </p:blipFill>
        <p:spPr>
          <a:xfrm>
            <a:off x="591670" y="1393724"/>
            <a:ext cx="9179410" cy="518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777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37347FC8-0362-81AC-BEB9-DF1245CE8E3D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9F8FFD2B-B6BD-AAF2-4BDB-A225827254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8C825B71-AE3E-7539-06F0-574CAA4B0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>
            <a:extLst>
              <a:ext uri="{FF2B5EF4-FFF2-40B4-BE49-F238E27FC236}">
                <a16:creationId xmlns:a16="http://schemas.microsoft.com/office/drawing/2014/main" id="{82D5704D-C158-9D3A-781B-146BEC1835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618" y="883721"/>
            <a:ext cx="10235721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b="1" u="sng" dirty="0"/>
              <a:t>Maßnahmenvorschläge – trockene Standorte</a:t>
            </a:r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AFD48644-F463-1B35-4848-3DBAEEFE9A0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50" t="11919" r="2815" b="15316"/>
          <a:stretch>
            <a:fillRect/>
          </a:stretch>
        </p:blipFill>
        <p:spPr>
          <a:xfrm>
            <a:off x="179388" y="1348237"/>
            <a:ext cx="9245600" cy="4990195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9232D35E-D22A-8AFF-6A8F-51801B065C2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261411" y="4707837"/>
            <a:ext cx="4823012" cy="209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2939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8A5009-305D-112C-70DC-291DD14F8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634B629A-BB8C-1EA0-49C0-945901A98D39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57B33EA8-01A3-4810-F43F-030A063069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08C28502-91FC-8E9A-2D47-A44B76DA75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>
            <a:extLst>
              <a:ext uri="{FF2B5EF4-FFF2-40B4-BE49-F238E27FC236}">
                <a16:creationId xmlns:a16="http://schemas.microsoft.com/office/drawing/2014/main" id="{82386079-C83D-140F-4F62-6003633B2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618" y="883721"/>
            <a:ext cx="10235721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b="1" u="sng" dirty="0"/>
              <a:t>72 Maßnahmenvorschläge – mittlere Standorte</a:t>
            </a:r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6261ACE3-1489-00EC-6514-FF3CAD07BB7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9388" y="1353671"/>
            <a:ext cx="9377083" cy="4980123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19AE2950-A8C8-357E-F228-5C7E6A12BF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3210" y="4814047"/>
            <a:ext cx="5308108" cy="1989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493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445076-D5CE-B637-BAFD-F9AC99545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F4CE3DC0-B34B-9B8D-E9CE-6E24670F2E18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94FD1C8D-3D87-2709-C0E4-031C4932EF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24E06E64-33D0-ACA2-90F9-B68097E5A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>
            <a:extLst>
              <a:ext uri="{FF2B5EF4-FFF2-40B4-BE49-F238E27FC236}">
                <a16:creationId xmlns:a16="http://schemas.microsoft.com/office/drawing/2014/main" id="{DCCC1583-BFE0-7C66-D348-FDECEAF47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618" y="883721"/>
            <a:ext cx="10235721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b="1" u="sng" dirty="0"/>
              <a:t>26 Maßnahmenvorschläge – feuchte Standorte</a:t>
            </a:r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3ECE677-982B-A217-FE7F-D791BC7ECE6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52" t="14006" r="2913" b="15929"/>
          <a:stretch>
            <a:fillRect/>
          </a:stretch>
        </p:blipFill>
        <p:spPr>
          <a:xfrm>
            <a:off x="251105" y="1346325"/>
            <a:ext cx="9206753" cy="4805082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7CEC9FF6-7C0B-6391-DC8E-1C4510D651E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11788" y="4828907"/>
            <a:ext cx="5280212" cy="195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5532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4B0B9B-2AA5-F9A2-3DE6-5CDC3C4A60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9DFDBC37-1DDF-2771-B133-9C619DD8D9BB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1EDB0DB4-263F-702C-6D28-6C90667549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8F2C3758-A2A9-BE80-430A-6D6073155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>
            <a:extLst>
              <a:ext uri="{FF2B5EF4-FFF2-40B4-BE49-F238E27FC236}">
                <a16:creationId xmlns:a16="http://schemas.microsoft.com/office/drawing/2014/main" id="{F8CD76B4-BD80-FB9F-37E6-EE9AE4817D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618" y="883721"/>
            <a:ext cx="10235721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b="1" u="sng" dirty="0"/>
              <a:t>11 Maßnahmenvorschläge – Feld- und Rastvögel</a:t>
            </a:r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2AAB371-55F1-6533-A7EF-750AB045DC4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26" t="16111" r="2306" b="15817"/>
          <a:stretch>
            <a:fillRect/>
          </a:stretch>
        </p:blipFill>
        <p:spPr>
          <a:xfrm>
            <a:off x="179388" y="1305908"/>
            <a:ext cx="9161480" cy="466837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56743AC9-8A7C-D6F9-0C74-D0E334FE97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5953" y="4796655"/>
            <a:ext cx="5486399" cy="1963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5322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0D32BC-A403-FF0E-6C95-7DF053350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891DDDB2-18CC-55AF-0F72-EF3BF0352099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52390204-0EFE-5D59-D606-E550E8786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1779301D-FA10-CA2C-A991-9672DEE84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>
            <a:extLst>
              <a:ext uri="{FF2B5EF4-FFF2-40B4-BE49-F238E27FC236}">
                <a16:creationId xmlns:a16="http://schemas.microsoft.com/office/drawing/2014/main" id="{C4573D98-2807-A82B-5259-4F7F10890A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936" y="1247231"/>
            <a:ext cx="10235721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b="1" u="sng" dirty="0"/>
              <a:t>Maßnahmen für Feld- und Rastvögel</a:t>
            </a:r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  <a:p>
            <a:pPr>
              <a:spcAft>
                <a:spcPts val="1200"/>
              </a:spcAft>
            </a:pPr>
            <a:endParaRPr lang="de-DE" altLang="de-DE" sz="2000" dirty="0"/>
          </a:p>
        </p:txBody>
      </p:sp>
      <p:sp>
        <p:nvSpPr>
          <p:cNvPr id="3" name="Text Box 4">
            <a:extLst>
              <a:ext uri="{FF2B5EF4-FFF2-40B4-BE49-F238E27FC236}">
                <a16:creationId xmlns:a16="http://schemas.microsoft.com/office/drawing/2014/main" id="{06039A17-F220-8A42-05CB-CBDBE200C1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329" y="1961009"/>
            <a:ext cx="538178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dirty="0"/>
              <a:t>Buntbrachen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72729346-2BF1-29F4-433C-D3A9EBB0E15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6264" y="2462983"/>
            <a:ext cx="2740794" cy="2796568"/>
          </a:xfrm>
          <a:prstGeom prst="rect">
            <a:avLst/>
          </a:prstGeom>
        </p:spPr>
      </p:pic>
      <p:sp>
        <p:nvSpPr>
          <p:cNvPr id="12" name="Text Box 4">
            <a:extLst>
              <a:ext uri="{FF2B5EF4-FFF2-40B4-BE49-F238E27FC236}">
                <a16:creationId xmlns:a16="http://schemas.microsoft.com/office/drawing/2014/main" id="{405C01D3-AB80-EF97-BA5A-638A55127D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2395" y="1961009"/>
            <a:ext cx="217040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dirty="0"/>
              <a:t>Feldraine</a:t>
            </a:r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8F43BAD9-F87E-0912-3591-0395AD3767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6980" y="1984195"/>
            <a:ext cx="538178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dirty="0"/>
              <a:t>kleinflächige Nutzungen</a:t>
            </a: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9605C711-412C-2920-31E7-EEEDB4D0B95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99120" y="2481518"/>
            <a:ext cx="2704632" cy="2758196"/>
          </a:xfrm>
          <a:prstGeom prst="rect">
            <a:avLst/>
          </a:prstGeom>
        </p:spPr>
      </p:pic>
      <p:sp>
        <p:nvSpPr>
          <p:cNvPr id="15" name="Text Box 4">
            <a:extLst>
              <a:ext uri="{FF2B5EF4-FFF2-40B4-BE49-F238E27FC236}">
                <a16:creationId xmlns:a16="http://schemas.microsoft.com/office/drawing/2014/main" id="{0CE6C6C9-F175-103B-22C3-7BDE5E00F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57646" y="1974315"/>
            <a:ext cx="250465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altLang="de-DE" sz="2000" dirty="0"/>
              <a:t>offene Bodenbereiche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05BC02A5-8336-C1AD-EA12-4277B9964DD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65814" y="2482818"/>
            <a:ext cx="2704633" cy="2796568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A88CFE78-A976-4358-5CD2-937FCB4021D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238328" y="2502003"/>
            <a:ext cx="2743752" cy="2777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495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37347FC8-0362-81AC-BEB9-DF1245CE8E3D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FDEFE49D-A794-D044-9A6E-77926F0830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FAEE3FD7-9B46-2DAF-8C59-3E86311992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6CA40BC4-43E1-9C1D-5D4D-30D366893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7802" y="3167390"/>
            <a:ext cx="820419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800" b="1" dirty="0"/>
              <a:t>Priorisierte Maßnahmen</a:t>
            </a:r>
            <a:endParaRPr lang="de-DE" altLang="de-DE" sz="2800" dirty="0"/>
          </a:p>
        </p:txBody>
      </p:sp>
    </p:spTree>
    <p:extLst>
      <p:ext uri="{BB962C8B-B14F-4D97-AF65-F5344CB8AC3E}">
        <p14:creationId xmlns:p14="http://schemas.microsoft.com/office/powerpoint/2010/main" val="21101147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9932BE-ED15-5AEB-0A01-2119590D5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97140F47-4A58-C2CD-E06F-975E7F350444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850CC52C-5069-3CC5-6C61-931B6A3903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35CDFDE4-824D-1BD3-8426-F1553A59DE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D8216B13-105C-B30A-184C-1289971BB6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4" y="1131997"/>
            <a:ext cx="880324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10 </a:t>
            </a:r>
            <a:r>
              <a:rPr lang="de-DE" altLang="de-DE" b="1" dirty="0"/>
              <a:t>- 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 Magerwiese südlich Heiligenbronn</a:t>
            </a:r>
            <a:endParaRPr lang="de-DE" altLang="de-DE" sz="1400" dirty="0"/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E6F1797E-A736-FCCA-32C1-6F9DD4CC90F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" y="2941745"/>
            <a:ext cx="3466260" cy="3071846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F7A6114F-0823-2430-F3A7-9CEC573C7A1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6316" y="2941745"/>
            <a:ext cx="4607768" cy="3071846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01D2C2E0-B19A-FB27-CC6B-C491EBBB7B2A}"/>
              </a:ext>
            </a:extLst>
          </p:cNvPr>
          <p:cNvSpPr txBox="1"/>
          <p:nvPr/>
        </p:nvSpPr>
        <p:spPr>
          <a:xfrm>
            <a:off x="89694" y="1734002"/>
            <a:ext cx="120126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 von Feucht- bzw. Nasswiesenbereichen und Lebensstätten des Dunklen Wiesenknopf-Ameisenbläulings durch Extensivierung der Nutzung, Verzicht auf Düngung, angepasste Mahd, Verjüngung des Streuobstbestandes</a:t>
            </a:r>
            <a:endParaRPr lang="de-DE" dirty="0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316FE210-477E-1CD0-20EE-FBD41FDB15C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677"/>
          <a:stretch/>
        </p:blipFill>
        <p:spPr>
          <a:xfrm>
            <a:off x="3391144" y="2922355"/>
            <a:ext cx="4267654" cy="315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170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1AB86A-086C-7679-83BE-E73711672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68737292-65AA-0707-BB77-2F9D9F85325D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AC7BE421-4D5D-8B40-D5A0-1B0526EE3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2B44AB36-8321-98F3-60F5-D9DB06A9C8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278445FD-D71B-B93F-632A-7B11F9E3DC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877569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13 </a:t>
            </a:r>
            <a:r>
              <a:rPr lang="de-DE" altLang="de-DE" b="1" dirty="0"/>
              <a:t>- </a:t>
            </a:r>
            <a:r>
              <a:rPr lang="de-D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Wiesenextensivierung nordwestlich Bossendorf</a:t>
            </a:r>
            <a:endParaRPr lang="de-DE" alt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BFF08FF7-2C05-994C-554F-286A51FB8A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2935834"/>
            <a:ext cx="3639517" cy="3082885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FC0D909E-EB91-C704-0F1D-DA93696C2BB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7246" y="2930487"/>
            <a:ext cx="4634753" cy="3089835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80A0E20D-56C1-D567-61F1-61D7B0BE046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444"/>
          <a:stretch/>
        </p:blipFill>
        <p:spPr>
          <a:xfrm>
            <a:off x="3424707" y="2935833"/>
            <a:ext cx="4313491" cy="3082885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73C253AF-F717-A394-3C5A-EF222C95F959}"/>
              </a:ext>
            </a:extLst>
          </p:cNvPr>
          <p:cNvSpPr txBox="1"/>
          <p:nvPr/>
        </p:nvSpPr>
        <p:spPr>
          <a:xfrm>
            <a:off x="89694" y="1734002"/>
            <a:ext cx="120126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von artenreichem Grünland</a:t>
            </a:r>
          </a:p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durch regelmäßige und späte Bewirtschaftung, Verzicht auf Düngung und ggf. </a:t>
            </a:r>
            <a:r>
              <a:rPr lang="de-DE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Mahdgutübertragung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68999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6F7E4C-8F06-AF64-3FA7-FC56FBB5B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C1519756-D730-50DF-CBDA-72C324BB6728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C5543DAB-33A2-0D56-F65D-59A679DEE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4ABDA410-4B18-3504-24F1-2E0027BB9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5C49C5AC-9A2C-DE0C-10BC-A8F78E591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106" y="2935833"/>
            <a:ext cx="3795512" cy="3082885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89893C8A-B933-4496-6FB6-3F145049C7D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6668" y="2935833"/>
            <a:ext cx="4625331" cy="3082885"/>
          </a:xfrm>
          <a:prstGeom prst="rect">
            <a:avLst/>
          </a:prstGeom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17E565B8-6A70-7A0D-F068-E243C5C0E5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1125061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24 </a:t>
            </a:r>
            <a:r>
              <a:rPr lang="de-DE" altLang="de-DE" b="1" dirty="0"/>
              <a:t>-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Schaffung eines Waldsaumes auf ehemaligem Weg nördlich Speckheim</a:t>
            </a:r>
            <a:endParaRPr lang="de-DE" altLang="de-DE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A345841-723D-AE8C-C807-B640AAC29707}"/>
              </a:ext>
            </a:extLst>
          </p:cNvPr>
          <p:cNvSpPr txBox="1"/>
          <p:nvPr/>
        </p:nvSpPr>
        <p:spPr>
          <a:xfrm>
            <a:off x="89694" y="1734002"/>
            <a:ext cx="120126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eines dem Waldrand vorgelagerten Saumstreifens in Breite von 4 bis 5 m</a:t>
            </a:r>
          </a:p>
          <a:p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durch nur 2-jährige Mahd und Entfernung des Schnittgutes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9FCA53B1-FFEF-AC4D-41D1-08A8DEDA33E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488"/>
          <a:stretch/>
        </p:blipFill>
        <p:spPr>
          <a:xfrm>
            <a:off x="3637858" y="2936635"/>
            <a:ext cx="4109719" cy="308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2787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02F401-6715-64A5-50A5-A84457CBF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F7F7554B-BA59-164F-EB37-063B07EF4B0F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5F2B31BD-61D1-EA90-6034-C2090E5BF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F07CEEFC-9BDB-2038-E954-B6FB96E3BE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69739135-5FC9-9E15-C949-C27F61AA73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927778"/>
            <a:ext cx="3688689" cy="3213954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7385B5F6-170C-2A23-A208-3E664FD3503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"/>
          <a:stretch/>
        </p:blipFill>
        <p:spPr>
          <a:xfrm>
            <a:off x="3484738" y="2927778"/>
            <a:ext cx="3926188" cy="320296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CB49E18A-4449-2C95-3641-997EFB812A5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2704" y="2927778"/>
            <a:ext cx="4819296" cy="3213954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EE930351-33AE-79B9-D444-33B3DFFF2A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69" y="1104900"/>
            <a:ext cx="1053240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36 </a:t>
            </a:r>
            <a:r>
              <a:rPr lang="de-DE" altLang="de-DE" b="1" dirty="0"/>
              <a:t>-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Aufwertung offener Wasserflächen Tongrube östlich Schrozberg</a:t>
            </a:r>
            <a:endParaRPr lang="de-DE" altLang="de-DE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5EA5270F-04A2-6CB7-3934-988C84FF63C7}"/>
              </a:ext>
            </a:extLst>
          </p:cNvPr>
          <p:cNvSpPr txBox="1"/>
          <p:nvPr/>
        </p:nvSpPr>
        <p:spPr>
          <a:xfrm>
            <a:off x="89694" y="1734002"/>
            <a:ext cx="120126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vorwiegend besonnter Stillgewässer mit Verlandungszonen und randlich extensiver Grünlandflächen</a:t>
            </a:r>
          </a:p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durch schrittweise Entnahme von Gehölzen und Beweidung der Fläche mit Ziegen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962581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1FB52E-71FB-5AE1-2E2D-A96C4EAE4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066457E0-0EA6-F81B-9BE5-B7A02B5F5F95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5A23E7B3-AC53-924C-568E-3042B4493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280E32F1-C1BC-E9AF-8CCD-205E158058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751CB95D-417C-4B62-76F4-E237134EE5F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1390" y="2935833"/>
            <a:ext cx="5010610" cy="3341540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E2EDE223-DC34-3D27-D166-B2FD13D0FB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992383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39 </a:t>
            </a:r>
            <a:r>
              <a:rPr lang="de-DE" altLang="de-DE" b="1" dirty="0"/>
              <a:t>- </a:t>
            </a:r>
            <a:r>
              <a:rPr lang="de-D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Wiesenextensivierung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Langer Grund südöstlich Schrozberg</a:t>
            </a:r>
            <a:endParaRPr lang="de-DE" alt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4EFA9352-3D56-DF36-CFD0-23FBD1951B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8681" y="2935833"/>
            <a:ext cx="4123765" cy="334154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54831C93-9E6E-ECCC-CEFC-301D1EDEB5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2935832"/>
            <a:ext cx="3370547" cy="3341541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0F545A5F-7F2C-A6B3-CB03-9E556034AD97}"/>
              </a:ext>
            </a:extLst>
          </p:cNvPr>
          <p:cNvSpPr txBox="1"/>
          <p:nvPr/>
        </p:nvSpPr>
        <p:spPr>
          <a:xfrm>
            <a:off x="107670" y="1728369"/>
            <a:ext cx="120126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von Feucht- bzw. Nasswiesenbereichen und Lebensstätten des Dunklen Wiesenknopf-Ameisenbläulings durch Extensivierung der Nutzung,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Verzicht auf Düngung und angepasste Mahd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190936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29DE48-3FC1-3C38-E8FB-B5D7EE146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70569310-61A2-0F68-0F98-8D144C90295A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E93DFAF3-E41A-A08F-7E79-4E959EA1D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BC47AD8F-FF98-9801-EADF-213675CA2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52CA81BD-17EC-5035-FA7B-18E4FE8CBF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935833"/>
            <a:ext cx="3741793" cy="3037692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C651BEF2-10BC-69D1-F0BE-74077CBF6C5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4141" y="2935833"/>
            <a:ext cx="4607859" cy="3072949"/>
          </a:xfrm>
          <a:prstGeom prst="rect">
            <a:avLst/>
          </a:prstGeom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D1482B98-6C11-CEB0-07D8-AC4C32F4EC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69" y="1104900"/>
            <a:ext cx="98162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42 </a:t>
            </a:r>
            <a:r>
              <a:rPr lang="de-DE" altLang="de-DE" b="1" dirty="0"/>
              <a:t>- </a:t>
            </a:r>
            <a:r>
              <a:rPr lang="de-D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Wiesenextensivierung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Feuchte Wiese II nordwestlich </a:t>
            </a:r>
            <a:r>
              <a:rPr lang="de-DE" dirty="0" err="1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Lindlein</a:t>
            </a:r>
            <a:endParaRPr lang="de-DE" alt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62870EA7-6F3C-5B6C-25C8-59E947592B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1792" y="2949297"/>
            <a:ext cx="3925887" cy="3056742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5BC64E5A-D0DD-F82B-5B90-A58B9BD6ACAE}"/>
              </a:ext>
            </a:extLst>
          </p:cNvPr>
          <p:cNvSpPr txBox="1"/>
          <p:nvPr/>
        </p:nvSpPr>
        <p:spPr>
          <a:xfrm>
            <a:off x="107670" y="1728369"/>
            <a:ext cx="120126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von Feucht- bzw. Nasswiesenbereichen </a:t>
            </a:r>
          </a:p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durch Extensivierung der Nutzung,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Verzicht auf Düngung und angepasste Mahd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046943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7F441-A408-528B-C46F-F96E1CEC80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1DC3A21F-39A9-3F6E-6B96-835EE2AE0FE7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3E1BF58C-B0E0-32DB-326C-B51099CE4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627E1984-252E-0373-C91A-74E38279F3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FE168EA5-C332-9161-4313-623233F159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935832"/>
            <a:ext cx="5303296" cy="3082885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45596930-904C-7BFC-0B01-4850193CE7F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241" y="2934443"/>
            <a:ext cx="4622759" cy="3082885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46CAAFC2-152A-C708-58AA-6E84652A1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877569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48 </a:t>
            </a:r>
            <a:r>
              <a:rPr lang="de-DE" altLang="de-DE" b="1" dirty="0"/>
              <a:t>-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Streuobstpflege südwestlich </a:t>
            </a:r>
            <a:r>
              <a:rPr lang="de-DE" dirty="0" err="1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Schmalfelden</a:t>
            </a:r>
            <a:endParaRPr lang="de-DE" altLang="de-DE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A497F6ED-DF46-688B-669A-8FE8F51E44B8}"/>
              </a:ext>
            </a:extLst>
          </p:cNvPr>
          <p:cNvSpPr txBox="1"/>
          <p:nvPr/>
        </p:nvSpPr>
        <p:spPr>
          <a:xfrm>
            <a:off x="89694" y="1734002"/>
            <a:ext cx="120126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eines verjüngten, gepflegten Streuobstbestandes und artenreichen Grünlandes</a:t>
            </a:r>
          </a:p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durch Verjüngungsschnitt der Obstgehölze und regelmäßige Pflege, Ersatz abgängiger Obstgehölze und eine regelmäßige und späte Bewirtschaftung des Grünlandes mit Verzicht auf Düngung</a:t>
            </a:r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26668200-F058-9F24-4F3B-3C38BA1178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9317" y="2934443"/>
            <a:ext cx="3943581" cy="310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3499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307C8C-6CA5-4CD4-613E-A3D8CEB2F6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DC623006-70A5-91C5-C461-9EFB8BBF21C8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21F9BE52-18BC-C22F-36C0-AA0A50749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D7313906-26C0-DCA7-C397-02D9AB76E9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0FF9693D-31B3-893F-23F6-2323DB1D07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08401"/>
            <a:ext cx="4169979" cy="3036344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7B545A01-A175-BE7A-A80B-652E04F5E7A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5305" y="2899249"/>
            <a:ext cx="4566695" cy="3045496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EE844760-A11A-45C2-FA79-AD02D82CD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1003645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50 </a:t>
            </a:r>
            <a:r>
              <a:rPr lang="de-DE" altLang="de-DE" b="1" dirty="0"/>
              <a:t>– </a:t>
            </a:r>
            <a:r>
              <a:rPr lang="de-DE" altLang="de-DE" dirty="0">
                <a:latin typeface="Arial" panose="020B0604020202020204" pitchFamily="34" charset="0"/>
                <a:cs typeface="Times New Roman" panose="02020603050405020304" pitchFamily="18" charset="0"/>
              </a:rPr>
              <a:t>Entwicklung eines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Waldsaumes nordwestlich </a:t>
            </a:r>
            <a:r>
              <a:rPr lang="de-DE" dirty="0" err="1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Krailshausen</a:t>
            </a:r>
            <a:endParaRPr lang="de-DE" altLang="de-DE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549D57E1-3641-3143-C1F1-FDA43414B545}"/>
              </a:ext>
            </a:extLst>
          </p:cNvPr>
          <p:cNvSpPr txBox="1"/>
          <p:nvPr/>
        </p:nvSpPr>
        <p:spPr>
          <a:xfrm>
            <a:off x="89694" y="1734002"/>
            <a:ext cx="120126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 eines dem Waldrand vorgelagerten Saumstreifens in Breite von 4 bis 5 m</a:t>
            </a:r>
          </a:p>
          <a:p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durch nur 2-jährige Mahd und Entfernung des Schnittgutes und Freistellen des Steinriegels im Bereich der westlichen Teilfläche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8B376473-EF07-857D-3039-965A6A1A58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8315" y="2908400"/>
            <a:ext cx="3821332" cy="307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764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54B761-7BE6-15B8-8ADA-6983E265C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0246DF33-9127-CE01-5EF5-7B87153EB901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33767575-7229-F03D-29CC-8BDFE9A69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355265D1-091D-410B-57D8-01E98FC99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739143D-CC81-4495-FDED-71F97469073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42" b="-43782"/>
          <a:stretch>
            <a:fillRect/>
          </a:stretch>
        </p:blipFill>
        <p:spPr>
          <a:xfrm>
            <a:off x="-54855" y="2935833"/>
            <a:ext cx="5623932" cy="4379367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76338FFD-9A43-C3BD-2F77-174898999FE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5311" y="2935834"/>
            <a:ext cx="4556688" cy="3038823"/>
          </a:xfrm>
          <a:prstGeom prst="rect">
            <a:avLst/>
          </a:prstGeom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69688800-F9E9-C550-1AF2-01C0BFB025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877569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58 </a:t>
            </a:r>
            <a:r>
              <a:rPr lang="de-DE" altLang="de-DE" b="1" dirty="0"/>
              <a:t>- </a:t>
            </a:r>
            <a:r>
              <a:rPr lang="de-DE" dirty="0" err="1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Ahornsee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südlich Schrozberg</a:t>
            </a:r>
            <a:endParaRPr lang="de-DE" altLang="de-DE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91C556C-02EB-486B-8B46-1F0E19C64BF0}"/>
              </a:ext>
            </a:extLst>
          </p:cNvPr>
          <p:cNvSpPr txBox="1"/>
          <p:nvPr/>
        </p:nvSpPr>
        <p:spPr>
          <a:xfrm>
            <a:off x="89694" y="1734002"/>
            <a:ext cx="120126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eines vorwiegend besonnten Stillgewässers mit Verlandungszonen</a:t>
            </a:r>
          </a:p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durch Aushebung von Material aus dem Gewässer</a:t>
            </a:r>
            <a:endParaRPr lang="de-DE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B2629FEF-BF65-91BB-B56E-773D40EBE94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678" b="691"/>
          <a:stretch/>
        </p:blipFill>
        <p:spPr>
          <a:xfrm>
            <a:off x="3855569" y="2935833"/>
            <a:ext cx="4124676" cy="303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421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ED3FD4-E132-CDBC-B9DF-590F96E35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3B030FAD-4197-2D9F-9EB3-ABFAF1F39E77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6CA6115F-A3B0-C02F-EB7D-51FEA8524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CBDBB56B-BA23-46D7-EA2E-C24A0D5761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2F2DDF5-5E5B-9FAE-7322-E220835AF4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7462" y="2939709"/>
            <a:ext cx="3751014" cy="3147325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216C0925-BBB2-B115-6096-D04DD2727B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35833"/>
            <a:ext cx="3881720" cy="3151288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73B5E427-B22B-CAA9-D788-7CD67CE1E6A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6670" y="2935833"/>
            <a:ext cx="4725330" cy="3151288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E2A36DB9-67DC-8616-E133-D8FA750B98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877569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63 </a:t>
            </a:r>
            <a:r>
              <a:rPr lang="de-DE" altLang="de-DE" b="1" dirty="0"/>
              <a:t>-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Gehölzsäume und Wiese östlich Riedbach</a:t>
            </a:r>
            <a:endParaRPr lang="de-DE" altLang="de-DE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B262F390-8EE7-1012-405E-F2F207D31B4F}"/>
              </a:ext>
            </a:extLst>
          </p:cNvPr>
          <p:cNvSpPr txBox="1"/>
          <p:nvPr/>
        </p:nvSpPr>
        <p:spPr>
          <a:xfrm>
            <a:off x="89694" y="1734002"/>
            <a:ext cx="120126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von artenreichem, frischen Grünland sowie artenreichen Gewässer- und Gehölzsäumen</a:t>
            </a:r>
          </a:p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durch regelmäßige und späte Bewirtschaftung, Verzicht auf Düngung und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Schaffung von Saumstreifens in Breite von 4 bis 5 m </a:t>
            </a:r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durch nur 2-jährige Mahd mit Entfernung des Schnittgutes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938917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78525F-A48B-E48B-F320-784721F18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7BD71AD4-4E92-AC7A-5407-06BA6C28F1AC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B8ADB7AD-2062-B6D8-2ACF-9D3D7DF74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6A9F8055-D7D9-337C-4CB1-EA159C6BCB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460CD3FA-7459-F370-9955-A8B331A715E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6744" y="2935832"/>
            <a:ext cx="4453811" cy="3082885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40EA759E-28AD-50A4-B573-F9EC2A86EE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7719" y="2935832"/>
            <a:ext cx="3691522" cy="3082885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42924964-ADA8-9271-833B-52AFDF71459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241" y="2935833"/>
            <a:ext cx="4622759" cy="3082885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0A9AC6C9-068C-B451-9C17-FF0D3460C5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877569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76 </a:t>
            </a:r>
            <a:r>
              <a:rPr lang="de-DE" altLang="de-DE" b="1" dirty="0"/>
              <a:t>-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Waldsaum westlich Schrozberg</a:t>
            </a:r>
            <a:endParaRPr lang="de-DE" altLang="de-DE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380BF081-071E-9253-36E4-6D38F0F480BB}"/>
              </a:ext>
            </a:extLst>
          </p:cNvPr>
          <p:cNvSpPr txBox="1"/>
          <p:nvPr/>
        </p:nvSpPr>
        <p:spPr>
          <a:xfrm>
            <a:off x="89694" y="1734002"/>
            <a:ext cx="120126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eines Waldsaumes</a:t>
            </a:r>
          </a:p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durch regelmäßige und späte Bewirtschaftung, Verzicht auf Düngung und ggf. </a:t>
            </a:r>
            <a:r>
              <a:rPr lang="de-DE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Mahdgutübertragung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157000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F5EF35-92A2-69E4-D381-7646E6CCBD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>
            <a:extLst>
              <a:ext uri="{FF2B5EF4-FFF2-40B4-BE49-F238E27FC236}">
                <a16:creationId xmlns:a16="http://schemas.microsoft.com/office/drawing/2014/main" id="{BC9C6E02-EDE0-2D92-88A4-34B80AED388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46" b="-9608"/>
          <a:stretch/>
        </p:blipFill>
        <p:spPr>
          <a:xfrm>
            <a:off x="-11958" y="2935833"/>
            <a:ext cx="4634719" cy="3366355"/>
          </a:xfrm>
          <a:prstGeom prst="rect">
            <a:avLst/>
          </a:prstGeom>
        </p:spPr>
      </p:pic>
      <p:sp>
        <p:nvSpPr>
          <p:cNvPr id="8" name="Line 2">
            <a:extLst>
              <a:ext uri="{FF2B5EF4-FFF2-40B4-BE49-F238E27FC236}">
                <a16:creationId xmlns:a16="http://schemas.microsoft.com/office/drawing/2014/main" id="{EEFCB792-3C37-C0A6-2DB0-4AC75C59D000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5B9960F8-CE05-AE18-701C-6E3C925CD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28086FDA-776D-6797-5A3E-FC76F1D1F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4521BDFF-D676-1697-E8C2-5809094F0B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9566" y="2935833"/>
            <a:ext cx="3739673" cy="3082885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BD72E3A1-F7EB-E145-9F94-F49232D8FF4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240" y="2935833"/>
            <a:ext cx="4622760" cy="3082885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449A9F5B-D291-CF0A-C29D-42BF80D121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877569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83 </a:t>
            </a:r>
            <a:r>
              <a:rPr lang="de-DE" altLang="de-DE" b="1" dirty="0"/>
              <a:t>-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Wiese I südlich </a:t>
            </a:r>
            <a:r>
              <a:rPr lang="de-DE" dirty="0" err="1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Sigisweiler</a:t>
            </a:r>
            <a:endParaRPr lang="de-DE" altLang="de-DE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073FC856-45F4-59AC-1B6F-3733344A2027}"/>
              </a:ext>
            </a:extLst>
          </p:cNvPr>
          <p:cNvSpPr txBox="1"/>
          <p:nvPr/>
        </p:nvSpPr>
        <p:spPr>
          <a:xfrm>
            <a:off x="89694" y="1734002"/>
            <a:ext cx="120126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von artenreichem Grünland</a:t>
            </a:r>
          </a:p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durch regelmäßige und späte Bewirtschaftung, Verzicht auf Düngung und ggf. </a:t>
            </a:r>
            <a:r>
              <a:rPr lang="de-DE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Mahdgutübertragung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940779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4EFA0F-4319-F0F9-FBEB-E847CE0F8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614F29DE-5F96-FBCE-B228-DD5102F9BF57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44685416-BB02-459C-1990-AD8C83B8A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7CE1487C-E755-E3FC-B2C1-884C9FEAA2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E2DE03A1-DF52-83A5-1213-DBE3A42E6A4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2923125"/>
            <a:ext cx="4473388" cy="3075088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245EACBF-1B6E-1F56-385E-7EDE93005C1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0184" y="2923124"/>
            <a:ext cx="4641816" cy="3095594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34E2DF59-37A5-EC97-7849-AB7D680B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11277506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93 </a:t>
            </a:r>
            <a:r>
              <a:rPr lang="de-DE" altLang="de-DE" b="1" dirty="0"/>
              <a:t>-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Schutz Biber und Eigendynamik zur naturnahen Entwicklung am Bachlauf</a:t>
            </a:r>
          </a:p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nordwestlich Heuchlingen</a:t>
            </a:r>
            <a:endParaRPr lang="de-DE" altLang="de-DE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0544D925-A547-34DF-27BA-CAA894AB108A}"/>
              </a:ext>
            </a:extLst>
          </p:cNvPr>
          <p:cNvSpPr txBox="1"/>
          <p:nvPr/>
        </p:nvSpPr>
        <p:spPr>
          <a:xfrm>
            <a:off x="89694" y="1841662"/>
            <a:ext cx="120126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von artenreichen Gewässerrandstreifen mit Sukzession </a:t>
            </a:r>
          </a:p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urch </a:t>
            </a:r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Nutzungsaufgabe des Grünlands ca. 15 m beidseitig des Bachs, Erhalt der Biberdynamik und extensiver anschließender Grünlandnutzung</a:t>
            </a:r>
          </a:p>
          <a:p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9C9D41F0-3BB4-0853-A569-F43BC3CF6EB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11583" y="2923123"/>
            <a:ext cx="4296212" cy="3095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252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462657-B9B2-40B6-41F4-34CB9386D4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7E2A06FA-8702-C134-658B-9715A6729D40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A92A7927-D6BC-D66A-E5AA-10D3FA5F4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5F890055-FF4A-FD0E-F2ED-3026EF0FE1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26131BD5-0EBB-BCF9-8F6D-9DE5C2D884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905" y="2936225"/>
            <a:ext cx="4695641" cy="3082885"/>
          </a:xfrm>
          <a:prstGeom prst="rect">
            <a:avLst/>
          </a:prstGeom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A9DD2115-E2E3-1837-11A6-9262B6DB7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69" y="1104900"/>
            <a:ext cx="983418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105 </a:t>
            </a:r>
            <a:r>
              <a:rPr lang="de-DE" altLang="de-DE" b="1" dirty="0"/>
              <a:t>-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Entbuschung von Hang-Grünland nordwestlich Bartenstein</a:t>
            </a:r>
            <a:endParaRPr lang="de-DE" altLang="de-DE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85294B2F-A955-90BA-CB42-2CF1F3C9F971}"/>
              </a:ext>
            </a:extLst>
          </p:cNvPr>
          <p:cNvSpPr txBox="1"/>
          <p:nvPr/>
        </p:nvSpPr>
        <p:spPr>
          <a:xfrm>
            <a:off x="89694" y="1734002"/>
            <a:ext cx="120126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Erhalt von artenreichem Grünland und Entwicklung magerer Säume</a:t>
            </a:r>
          </a:p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durch Rückschnitt verbuschter Bereiche, regelmäßige Weidenachpflege </a:t>
            </a:r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506C08C5-0518-E4C2-502B-FD1BD42ADC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1061" y="2936225"/>
            <a:ext cx="3766479" cy="3082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08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BB211D-445C-BCEC-D7C6-C156A2EB7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6643A73F-171E-C1CF-43DA-A28EC966E263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60F32572-D7A1-10D7-2B47-E1F6FFE30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D773892F-B575-EB25-145D-BCEBC4C168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CC81D9E-0E31-F241-E8ED-EC4DC89809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2935832"/>
            <a:ext cx="5534769" cy="3082885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354175F1-CC05-4C87-4A5D-9F3E73B073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8796" y="2924199"/>
            <a:ext cx="3863000" cy="3094518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12744043-111A-0F78-2AA8-F7EC61974DD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1796" y="2935833"/>
            <a:ext cx="4640204" cy="3094519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62C56C09-5B06-EADB-46B2-5B87FE3B25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1173402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116 und 118 </a:t>
            </a:r>
            <a:r>
              <a:rPr lang="de-DE" altLang="de-DE" b="1" dirty="0"/>
              <a:t>-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 Magerwiese Bartenstein, Pflanzung einer Obstbaumreihe</a:t>
            </a:r>
            <a:endParaRPr lang="de-DE" altLang="de-DE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07B78ACA-E15E-2F13-2BFA-49F77E0DD85A}"/>
              </a:ext>
            </a:extLst>
          </p:cNvPr>
          <p:cNvSpPr txBox="1"/>
          <p:nvPr/>
        </p:nvSpPr>
        <p:spPr>
          <a:xfrm>
            <a:off x="89694" y="1734002"/>
            <a:ext cx="120126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 von artenreichem, mageren Grünland, Pflanzung einer Streuobstreihe</a:t>
            </a:r>
          </a:p>
          <a:p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durch regelmäßige und späte Bewirtschaftung, Verzicht auf Düngung und Umwandlung von Acker in Grünland</a:t>
            </a:r>
          </a:p>
          <a:p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sowie Pflanzung und Pflege von 10 bis 12 Obstbaum-Hochstämmen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119376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2EF279-AE97-442C-E15C-CFFE6C7238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0A97C7B0-38A4-A287-5082-F23F3E2F049B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737B9B8C-4612-6E98-5F90-061951013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AC1F36A9-CD02-61DF-43B0-5BAB802273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96849A34-1246-7299-B981-79E6211A7B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2935832"/>
            <a:ext cx="5534769" cy="3082885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EC0D6E68-5FFF-39A3-A510-FCAEADF015F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240" y="2935833"/>
            <a:ext cx="4622759" cy="3082885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BA268DFB-3B47-4FFE-DD32-3F3ABB4F42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70" y="1104900"/>
            <a:ext cx="877569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000" b="1" dirty="0"/>
              <a:t>Priorisierte Maßnahme Nr. 117 </a:t>
            </a:r>
            <a:r>
              <a:rPr lang="de-DE" altLang="de-DE" b="1" dirty="0"/>
              <a:t>-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Streuobstpflege südlich Bartenstein</a:t>
            </a:r>
            <a:endParaRPr lang="de-DE" altLang="de-DE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9C674DBF-F3A3-7DA6-CA33-265298DE711A}"/>
              </a:ext>
            </a:extLst>
          </p:cNvPr>
          <p:cNvSpPr txBox="1"/>
          <p:nvPr/>
        </p:nvSpPr>
        <p:spPr>
          <a:xfrm>
            <a:off x="89694" y="1734002"/>
            <a:ext cx="120126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Entwicklung eines verjüngten, gepflegten Streuobstbestandes und artenreichen Grünlandes</a:t>
            </a:r>
          </a:p>
          <a:p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durch Verjüngungsschnitt der Obstgehölze und regelmäßige Pflege, Ersatz abgängiger Obstgehölze und eine regelmäßige und späte Bewirtschaftung des Grünlandes mit Verzicht auf Düngung</a:t>
            </a:r>
            <a:endParaRPr lang="de-DE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1E5EABAB-1970-43DB-BA93-2941075283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3388" y="2935833"/>
            <a:ext cx="3875114" cy="3097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590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FA2F7D-5E56-3A3E-D464-363DD7992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">
            <a:extLst>
              <a:ext uri="{FF2B5EF4-FFF2-40B4-BE49-F238E27FC236}">
                <a16:creationId xmlns:a16="http://schemas.microsoft.com/office/drawing/2014/main" id="{43E5A7A6-5ABE-F2F9-A4E5-D35131844B03}"/>
              </a:ext>
            </a:extLst>
          </p:cNvPr>
          <p:cNvSpPr>
            <a:spLocks noChangeShapeType="1"/>
          </p:cNvSpPr>
          <p:nvPr/>
        </p:nvSpPr>
        <p:spPr bwMode="auto">
          <a:xfrm>
            <a:off x="-1" y="620713"/>
            <a:ext cx="10144125" cy="19050"/>
          </a:xfrm>
          <a:prstGeom prst="line">
            <a:avLst/>
          </a:prstGeom>
          <a:noFill/>
          <a:ln w="25400">
            <a:solidFill>
              <a:srgbClr val="00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D61C9F75-11BD-3B79-E312-EF1A27D5E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40077" y="288388"/>
            <a:ext cx="1201613" cy="8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862B5E65-8F41-0847-859E-D598AEAFC0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82159"/>
            <a:ext cx="31398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de-DE" sz="1600" b="1" dirty="0"/>
              <a:t>Biotopverbundplanung Schrozberg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6E7A916E-2282-85F5-DCE3-9245DFC616B6}"/>
              </a:ext>
            </a:extLst>
          </p:cNvPr>
          <p:cNvSpPr txBox="1"/>
          <p:nvPr/>
        </p:nvSpPr>
        <p:spPr>
          <a:xfrm>
            <a:off x="526487" y="1757348"/>
            <a:ext cx="9119062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endParaRPr lang="de-DE" sz="2000" b="1" dirty="0"/>
          </a:p>
          <a:p>
            <a:pPr>
              <a:spcAft>
                <a:spcPts val="600"/>
              </a:spcAft>
            </a:pPr>
            <a:r>
              <a:rPr lang="de-DE" sz="2000" dirty="0"/>
              <a:t>Büro GEKOPLAN</a:t>
            </a:r>
          </a:p>
          <a:p>
            <a:pPr>
              <a:spcAft>
                <a:spcPts val="600"/>
              </a:spcAft>
            </a:pPr>
            <a:r>
              <a:rPr lang="de-DE" sz="2000" b="1" dirty="0"/>
              <a:t>Martin Hofmann </a:t>
            </a:r>
            <a:r>
              <a:rPr lang="de-DE" sz="2000" dirty="0"/>
              <a:t>(Dipl. Geoökologe) </a:t>
            </a:r>
          </a:p>
          <a:p>
            <a:pPr>
              <a:spcAft>
                <a:spcPts val="600"/>
              </a:spcAft>
            </a:pPr>
            <a:r>
              <a:rPr lang="de-DE" sz="2000" dirty="0" err="1"/>
              <a:t>Marhördt</a:t>
            </a:r>
            <a:r>
              <a:rPr lang="de-DE" sz="2000" dirty="0"/>
              <a:t> 15, 74420 </a:t>
            </a:r>
            <a:r>
              <a:rPr lang="de-DE" sz="2000" dirty="0" err="1"/>
              <a:t>Oberrot</a:t>
            </a:r>
            <a:endParaRPr lang="de-DE" sz="2000" dirty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de-DE" sz="2000" dirty="0"/>
          </a:p>
          <a:p>
            <a:endParaRPr lang="de-DE" sz="2000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AA1AC58D-5357-3078-5410-DC7A2EB989C2}"/>
              </a:ext>
            </a:extLst>
          </p:cNvPr>
          <p:cNvSpPr txBox="1"/>
          <p:nvPr/>
        </p:nvSpPr>
        <p:spPr>
          <a:xfrm>
            <a:off x="512530" y="3429000"/>
            <a:ext cx="9119062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2000" dirty="0"/>
              <a:t>Freie Mitarbeiter: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sz="2000" b="1" dirty="0"/>
              <a:t>Katharina Jüttner </a:t>
            </a:r>
            <a:r>
              <a:rPr lang="de-DE" sz="2000" dirty="0"/>
              <a:t>(Dipl. Landschaftsplanerin)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sz="2000" b="1" dirty="0"/>
              <a:t>Hansjörg Winter </a:t>
            </a:r>
            <a:r>
              <a:rPr lang="de-DE" sz="2000" dirty="0"/>
              <a:t>(Dipl. Forstwirt)</a:t>
            </a:r>
          </a:p>
          <a:p>
            <a:pPr>
              <a:spcAft>
                <a:spcPts val="600"/>
              </a:spcAft>
            </a:pPr>
            <a:endParaRPr lang="de-DE" sz="2000" dirty="0"/>
          </a:p>
          <a:p>
            <a:pPr>
              <a:spcAft>
                <a:spcPts val="600"/>
              </a:spcAft>
            </a:pPr>
            <a:r>
              <a:rPr lang="de-DE" sz="2000" dirty="0"/>
              <a:t>www.gekoplan.de</a:t>
            </a:r>
          </a:p>
          <a:p>
            <a:pPr>
              <a:spcAft>
                <a:spcPts val="600"/>
              </a:spcAft>
            </a:pPr>
            <a:r>
              <a:rPr lang="de-DE" sz="2000" dirty="0"/>
              <a:t>Tel. 07977/1690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D04ECB5-2C23-29E5-C99C-19A33C396C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71882" y="2175032"/>
            <a:ext cx="6127040" cy="3577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818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919</Words>
  <Application>Microsoft Office PowerPoint</Application>
  <PresentationFormat>Breitbild</PresentationFormat>
  <Paragraphs>145</Paragraphs>
  <Slides>30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Courier New</vt:lpstr>
      <vt:lpstr>Office</vt:lpstr>
      <vt:lpstr>Biotopverbundplanung Schrozberg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Katharina Jüttner</dc:creator>
  <cp:lastModifiedBy>Dietzel Florian</cp:lastModifiedBy>
  <cp:revision>225</cp:revision>
  <dcterms:created xsi:type="dcterms:W3CDTF">2022-05-16T07:20:20Z</dcterms:created>
  <dcterms:modified xsi:type="dcterms:W3CDTF">2025-07-30T05:26:58Z</dcterms:modified>
</cp:coreProperties>
</file>